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60" r:id="rId3"/>
    <p:sldId id="261" r:id="rId4"/>
    <p:sldId id="262" r:id="rId5"/>
    <p:sldId id="284" r:id="rId6"/>
    <p:sldId id="273" r:id="rId7"/>
    <p:sldId id="265" r:id="rId8"/>
    <p:sldId id="271" r:id="rId9"/>
    <p:sldId id="272" r:id="rId10"/>
    <p:sldId id="26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43D"/>
    <a:srgbClr val="F8D43C"/>
    <a:srgbClr val="FAD1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7ABD7490-C43B-4A81-98A1-4923CB6F061A}" type="datetimeFigureOut">
              <a:rPr lang="ru-RU" smtClean="0"/>
              <a:pPr>
                <a:defRPr/>
              </a:pPr>
              <a:t>17.12.2015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07F21D63-0145-4FB8-B0FD-BE2A13F55B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209EAE-18E0-4585-A899-832CD4073C24}" type="datetimeFigureOut">
              <a:rPr lang="ru-RU" smtClean="0"/>
              <a:pPr>
                <a:defRPr/>
              </a:pPr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3CBE49-D28E-4BF1-9786-7116FF20C9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B8E13E-0A18-4CC5-A226-A891AAD9DE0E}" type="datetimeFigureOut">
              <a:rPr lang="ru-RU" smtClean="0"/>
              <a:pPr>
                <a:defRPr/>
              </a:pPr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33C0D-3FF2-49C7-A973-5AA19B94EB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612237-17F9-4D70-8548-D2A70ED6E723}" type="datetimeFigureOut">
              <a:rPr lang="ru-RU" smtClean="0"/>
              <a:pPr>
                <a:defRPr/>
              </a:pPr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9FBE64-A5F1-479F-A5CC-D7EA060413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fld id="{AA4FF47B-CA3F-4F06-8696-1C5224DE0E45}" type="datetimeFigureOut">
              <a:rPr lang="ru-RU" smtClean="0"/>
              <a:pPr>
                <a:defRPr/>
              </a:pPr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62697F68-11A7-4936-82E6-F7E945DA1C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1E9C76-B5AD-483A-A232-E37053DF04E5}" type="datetimeFigureOut">
              <a:rPr lang="ru-RU" smtClean="0"/>
              <a:pPr>
                <a:defRPr/>
              </a:pPr>
              <a:t>17.12.2015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D9695-F4F6-410A-BD8E-5826B30492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12979E-8258-4B38-8458-99115DBFCD26}" type="datetimeFigureOut">
              <a:rPr lang="ru-RU" smtClean="0"/>
              <a:pPr>
                <a:defRPr/>
              </a:pPr>
              <a:t>17.12.2015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2C79B-CD31-4956-8C13-82B5C5A967D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02D620-EE33-46FB-8142-344FF5F3D8FE}" type="datetimeFigureOut">
              <a:rPr lang="ru-RU" smtClean="0"/>
              <a:pPr>
                <a:defRPr/>
              </a:pPr>
              <a:t>17.12.2015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85DE1B-994C-49A6-A0C6-F052896E543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61D0D9-AA07-4A01-AE6A-D11003D22F79}" type="datetimeFigureOut">
              <a:rPr lang="ru-RU" smtClean="0"/>
              <a:pPr>
                <a:defRPr/>
              </a:pPr>
              <a:t>17.12.2015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F9282D-F90B-4A32-A999-5D1AE23597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DB9C94-C9DC-4FE7-BA9E-BE8BE578835A}" type="datetimeFigureOut">
              <a:rPr lang="ru-RU" smtClean="0"/>
              <a:pPr>
                <a:defRPr/>
              </a:pPr>
              <a:t>17.12.2015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1638D-F004-4CAB-ABA4-A525A0C1466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EB979B-57AE-4292-87F9-9932696FC708}" type="datetimeFigureOut">
              <a:rPr lang="ru-RU" smtClean="0"/>
              <a:pPr>
                <a:defRPr/>
              </a:pPr>
              <a:t>17.12.2015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23A80E-CA4F-4A77-B172-8B21D852A9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BE1D029-95C4-47C6-A4A2-826F2B55F57D}" type="datetimeFigureOut">
              <a:rPr lang="ru-RU" smtClean="0"/>
              <a:pPr>
                <a:defRPr/>
              </a:pPr>
              <a:t>17.12.2015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95FDA0A-BF11-486E-839C-5F7E7B49899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6.jpeg"/><Relationship Id="rId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jpeg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285728"/>
            <a:ext cx="5600712" cy="135732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6600" dirty="0" smtClean="0">
                <a:solidFill>
                  <a:srgbClr val="C00000"/>
                </a:solidFill>
              </a:rPr>
              <a:t>ФОТОМЕТРІЯ</a:t>
            </a:r>
            <a:endParaRPr lang="ru-RU" sz="6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571480"/>
            <a:ext cx="8143875" cy="1571625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b="1" dirty="0" smtClean="0">
                <a:solidFill>
                  <a:srgbClr val="7030A0"/>
                </a:solidFill>
                <a:latin typeface="+mj-lt"/>
              </a:rPr>
              <a:t>Сила світла</a:t>
            </a:r>
            <a:r>
              <a:rPr lang="uk-UA" dirty="0" smtClean="0">
                <a:latin typeface="+mj-lt"/>
              </a:rPr>
              <a:t> - </a:t>
            </a:r>
            <a:r>
              <a:rPr lang="uk-UA" dirty="0" smtClean="0">
                <a:solidFill>
                  <a:srgbClr val="002060"/>
                </a:solidFill>
                <a:latin typeface="+mj-lt"/>
              </a:rPr>
              <a:t>це фізична величина, яка характеризує світіння джерела світла в певному напрямку</a:t>
            </a:r>
            <a:endParaRPr lang="ru-RU" dirty="0" smtClean="0">
              <a:solidFill>
                <a:srgbClr val="002060"/>
              </a:solidFill>
              <a:latin typeface="+mj-lt"/>
            </a:endParaRP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 smtClean="0">
              <a:latin typeface="+mj-lt"/>
            </a:endParaRPr>
          </a:p>
        </p:txBody>
      </p:sp>
      <p:sp>
        <p:nvSpPr>
          <p:cNvPr id="215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0100" y="4929198"/>
            <a:ext cx="4214842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atin typeface="+mj-lt"/>
              </a:rPr>
              <a:t>За одиницю сили світла в системі СІ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atin typeface="+mj-lt"/>
              </a:rPr>
              <a:t>взято </a:t>
            </a:r>
            <a:r>
              <a:rPr lang="uk-UA" b="1" dirty="0">
                <a:latin typeface="+mj-lt"/>
              </a:rPr>
              <a:t>канделу</a:t>
            </a:r>
            <a:r>
              <a:rPr lang="uk-UA" dirty="0">
                <a:latin typeface="+mj-lt"/>
              </a:rPr>
              <a:t> ( </a:t>
            </a:r>
            <a:r>
              <a:rPr lang="uk-UA" dirty="0" err="1">
                <a:latin typeface="+mj-lt"/>
              </a:rPr>
              <a:t>кд</a:t>
            </a:r>
            <a:r>
              <a:rPr lang="uk-UA" dirty="0">
                <a:latin typeface="+mj-lt"/>
              </a:rPr>
              <a:t>)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atin typeface="+mj-lt"/>
              </a:rPr>
              <a:t>(від латин. </a:t>
            </a:r>
            <a:r>
              <a:rPr lang="en-US" dirty="0">
                <a:latin typeface="+mj-lt"/>
              </a:rPr>
              <a:t>Candela</a:t>
            </a:r>
            <a:r>
              <a:rPr lang="uk-UA" dirty="0">
                <a:latin typeface="+mj-lt"/>
              </a:rPr>
              <a:t>- свічка)</a:t>
            </a:r>
            <a:endParaRPr lang="ru-RU" dirty="0">
              <a:latin typeface="+mj-lt"/>
            </a:endParaRPr>
          </a:p>
        </p:txBody>
      </p:sp>
      <p:sp>
        <p:nvSpPr>
          <p:cNvPr id="215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Times New Roman" pitchFamily="18" charset="0"/>
            </a:endParaRPr>
          </a:p>
        </p:txBody>
      </p:sp>
      <p:grpSp>
        <p:nvGrpSpPr>
          <p:cNvPr id="21519" name="Группа 10"/>
          <p:cNvGrpSpPr>
            <a:grpSpLocks/>
          </p:cNvGrpSpPr>
          <p:nvPr/>
        </p:nvGrpSpPr>
        <p:grpSpPr bwMode="auto">
          <a:xfrm>
            <a:off x="857224" y="2285992"/>
            <a:ext cx="1535917" cy="1357322"/>
            <a:chOff x="406854" y="2909020"/>
            <a:chExt cx="1068464" cy="867840"/>
          </a:xfrm>
        </p:grpSpPr>
        <p:sp>
          <p:nvSpPr>
            <p:cNvPr id="21524" name="TextBox 5"/>
            <p:cNvSpPr txBox="1">
              <a:spLocks noChangeArrowheads="1"/>
            </p:cNvSpPr>
            <p:nvPr/>
          </p:nvSpPr>
          <p:spPr bwMode="auto">
            <a:xfrm>
              <a:off x="406854" y="3137400"/>
              <a:ext cx="857256" cy="413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 dirty="0" smtClean="0">
                  <a:latin typeface="Times New Roman" pitchFamily="18" charset="0"/>
                </a:rPr>
                <a:t>I=</a:t>
              </a:r>
              <a:endParaRPr lang="ru-RU" sz="3600" dirty="0">
                <a:latin typeface="Times New Roman" pitchFamily="18" charset="0"/>
              </a:endParaRPr>
            </a:p>
          </p:txBody>
        </p:sp>
        <p:graphicFrame>
          <p:nvGraphicFramePr>
            <p:cNvPr id="21511" name="Object 7"/>
            <p:cNvGraphicFramePr>
              <a:graphicFrameLocks noChangeAspect="1"/>
            </p:cNvGraphicFramePr>
            <p:nvPr/>
          </p:nvGraphicFramePr>
          <p:xfrm>
            <a:off x="903814" y="2909020"/>
            <a:ext cx="571504" cy="8678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13" name="Формула" r:id="rId3" imgW="253890" imgH="393529" progId="Equation.3">
                    <p:embed/>
                  </p:oleObj>
                </mc:Choice>
                <mc:Fallback>
                  <p:oleObj name="Формула" r:id="rId3" imgW="253890" imgH="393529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03814" y="2909020"/>
                          <a:ext cx="571504" cy="8678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TextBox 9"/>
          <p:cNvSpPr txBox="1"/>
          <p:nvPr/>
        </p:nvSpPr>
        <p:spPr>
          <a:xfrm>
            <a:off x="3143240" y="2928934"/>
            <a:ext cx="3429024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solidFill>
                  <a:schemeClr val="bg1"/>
                </a:solidFill>
                <a:latin typeface="+mj-lt"/>
              </a:rPr>
              <a:t>де І – </a:t>
            </a:r>
            <a:r>
              <a:rPr lang="uk-UA" sz="2000" dirty="0">
                <a:solidFill>
                  <a:schemeClr val="bg1"/>
                </a:solidFill>
                <a:latin typeface="+mj-lt"/>
              </a:rPr>
              <a:t>сила світла,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solidFill>
                  <a:schemeClr val="bg1"/>
                </a:solidFill>
                <a:latin typeface="+mj-lt"/>
              </a:rPr>
              <a:t> Ф - світловий потік</a:t>
            </a:r>
            <a:endParaRPr lang="ru-RU" sz="20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2857496"/>
            <a:ext cx="2286000" cy="381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811012"/>
            <a:ext cx="9144000" cy="30469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err="1" smtClean="0">
                <a:solidFill>
                  <a:srgbClr val="FF0000"/>
                </a:solidFill>
                <a:latin typeface="+mj-lt"/>
              </a:rPr>
              <a:t>Фотометрія</a:t>
            </a:r>
            <a:r>
              <a:rPr lang="ru-RU" sz="3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uk-UA" sz="3200" dirty="0" smtClean="0">
                <a:solidFill>
                  <a:srgbClr val="FF0000"/>
                </a:solidFill>
              </a:rPr>
              <a:t>(від </a:t>
            </a:r>
            <a:r>
              <a:rPr lang="uk-UA" sz="3200" dirty="0" err="1" smtClean="0">
                <a:solidFill>
                  <a:srgbClr val="FF0000"/>
                </a:solidFill>
              </a:rPr>
              <a:t>грец</a:t>
            </a:r>
            <a:r>
              <a:rPr lang="uk-UA" sz="3200" dirty="0" smtClean="0">
                <a:solidFill>
                  <a:srgbClr val="FF0000"/>
                </a:solidFill>
              </a:rPr>
              <a:t>. </a:t>
            </a:r>
            <a:r>
              <a:rPr lang="uk-UA" sz="3200" dirty="0" err="1" smtClean="0">
                <a:solidFill>
                  <a:srgbClr val="FF0000"/>
                </a:solidFill>
              </a:rPr>
              <a:t>fotos</a:t>
            </a:r>
            <a:r>
              <a:rPr lang="uk-UA" sz="3200" dirty="0" smtClean="0">
                <a:solidFill>
                  <a:srgbClr val="FF0000"/>
                </a:solidFill>
              </a:rPr>
              <a:t> — світло)</a:t>
            </a:r>
            <a:r>
              <a:rPr lang="ru-RU" sz="3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+mj-lt"/>
              </a:rPr>
              <a:t>— </a:t>
            </a:r>
            <a:r>
              <a:rPr lang="ru-RU" sz="3200" dirty="0" err="1">
                <a:solidFill>
                  <a:srgbClr val="002060"/>
                </a:solidFill>
                <a:latin typeface="+mj-lt"/>
              </a:rPr>
              <a:t>розділ</a:t>
            </a:r>
            <a:r>
              <a:rPr lang="ru-RU" sz="3200" dirty="0">
                <a:solidFill>
                  <a:srgbClr val="002060"/>
                </a:solidFill>
                <a:latin typeface="+mj-lt"/>
              </a:rPr>
              <a:t> оптики, </a:t>
            </a:r>
            <a:r>
              <a:rPr lang="ru-RU" sz="3200" dirty="0" err="1">
                <a:solidFill>
                  <a:srgbClr val="002060"/>
                </a:solidFill>
                <a:latin typeface="+mj-lt"/>
              </a:rPr>
              <a:t>який</a:t>
            </a:r>
            <a:r>
              <a:rPr lang="ru-RU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+mj-lt"/>
              </a:rPr>
              <a:t>вивчає</a:t>
            </a:r>
            <a:r>
              <a:rPr lang="ru-RU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+mj-lt"/>
              </a:rPr>
              <a:t>способи</a:t>
            </a:r>
            <a:r>
              <a:rPr lang="ru-RU" sz="320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+mj-lt"/>
              </a:rPr>
              <a:t>вимірювання</a:t>
            </a:r>
            <a:r>
              <a:rPr lang="ru-RU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+mj-lt"/>
              </a:rPr>
              <a:t>світлової</a:t>
            </a:r>
            <a:r>
              <a:rPr lang="ru-RU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uk-UA" sz="3200" dirty="0" err="1" smtClean="0">
                <a:solidFill>
                  <a:srgbClr val="002060"/>
                </a:solidFill>
                <a:latin typeface="+mj-lt"/>
              </a:rPr>
              <a:t>ене</a:t>
            </a:r>
            <a:r>
              <a:rPr lang="ru-RU" sz="3200" dirty="0" err="1" smtClean="0">
                <a:solidFill>
                  <a:srgbClr val="002060"/>
                </a:solidFill>
                <a:latin typeface="+mj-lt"/>
              </a:rPr>
              <a:t>ргії</a:t>
            </a:r>
            <a:r>
              <a:rPr lang="ru-RU" sz="3200" dirty="0">
                <a:solidFill>
                  <a:srgbClr val="002060"/>
                </a:solidFill>
                <a:latin typeface="+mj-lt"/>
              </a:rPr>
              <a:t>, у </a:t>
            </a:r>
            <a:r>
              <a:rPr lang="ru-RU" sz="3200" dirty="0" err="1">
                <a:solidFill>
                  <a:srgbClr val="002060"/>
                </a:solidFill>
                <a:latin typeface="+mj-lt"/>
              </a:rPr>
              <a:t>якому</a:t>
            </a:r>
            <a:r>
              <a:rPr lang="ru-RU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+mj-lt"/>
              </a:rPr>
              <a:t>розглядаються</a:t>
            </a:r>
            <a:r>
              <a:rPr lang="ru-RU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+mj-lt"/>
              </a:rPr>
              <a:t>енергетичні</a:t>
            </a:r>
            <a:r>
              <a:rPr lang="ru-RU" sz="3200" dirty="0">
                <a:solidFill>
                  <a:srgbClr val="002060"/>
                </a:solidFill>
                <a:latin typeface="+mj-lt"/>
              </a:rPr>
              <a:t> характеристики </a:t>
            </a:r>
            <a:r>
              <a:rPr lang="ru-RU" sz="3200" dirty="0" err="1">
                <a:solidFill>
                  <a:srgbClr val="002060"/>
                </a:solidFill>
                <a:latin typeface="+mj-lt"/>
              </a:rPr>
              <a:t>світла</a:t>
            </a:r>
            <a:r>
              <a:rPr lang="ru-RU" sz="3200" dirty="0">
                <a:solidFill>
                  <a:srgbClr val="002060"/>
                </a:solidFill>
                <a:latin typeface="+mj-lt"/>
              </a:rPr>
              <a:t> в </a:t>
            </a:r>
            <a:r>
              <a:rPr lang="ru-RU" sz="3200" dirty="0" err="1">
                <a:solidFill>
                  <a:srgbClr val="002060"/>
                </a:solidFill>
                <a:latin typeface="+mj-lt"/>
              </a:rPr>
              <a:t>процесах</a:t>
            </a:r>
            <a:r>
              <a:rPr lang="ru-RU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+mj-lt"/>
              </a:rPr>
              <a:t>його</a:t>
            </a:r>
            <a:r>
              <a:rPr lang="ru-RU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+mj-lt"/>
              </a:rPr>
              <a:t>випромінювання</a:t>
            </a:r>
            <a:r>
              <a:rPr lang="ru-RU" sz="3200" dirty="0">
                <a:solidFill>
                  <a:srgbClr val="002060"/>
                </a:solidFill>
                <a:latin typeface="+mj-lt"/>
              </a:rPr>
              <a:t>, </a:t>
            </a:r>
            <a:r>
              <a:rPr lang="ru-RU" sz="3200" dirty="0" err="1">
                <a:solidFill>
                  <a:srgbClr val="002060"/>
                </a:solidFill>
                <a:latin typeface="+mj-lt"/>
              </a:rPr>
              <a:t>поширення</a:t>
            </a:r>
            <a:r>
              <a:rPr lang="ru-RU" sz="3200" dirty="0">
                <a:solidFill>
                  <a:srgbClr val="002060"/>
                </a:solidFill>
                <a:latin typeface="+mj-lt"/>
              </a:rPr>
              <a:t> та </a:t>
            </a:r>
            <a:r>
              <a:rPr lang="ru-RU" sz="3200" dirty="0" err="1">
                <a:solidFill>
                  <a:srgbClr val="002060"/>
                </a:solidFill>
                <a:latin typeface="+mj-lt"/>
              </a:rPr>
              <a:t>взаємодії</a:t>
            </a:r>
            <a:r>
              <a:rPr lang="ru-RU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+mj-lt"/>
              </a:rPr>
              <a:t>із</a:t>
            </a:r>
            <a:r>
              <a:rPr lang="ru-RU" sz="3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+mj-lt"/>
              </a:rPr>
              <a:t>середовищем</a:t>
            </a:r>
            <a:r>
              <a:rPr lang="ru-RU" sz="3200" dirty="0">
                <a:solidFill>
                  <a:srgbClr val="002060"/>
                </a:solidFill>
                <a:latin typeface="+mj-lt"/>
              </a:rPr>
              <a:t>.</a:t>
            </a: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785794"/>
            <a:ext cx="1946666" cy="2595554"/>
          </a:xfrm>
          <a:prstGeom prst="ellipse">
            <a:avLst/>
          </a:prstGeom>
          <a:ln w="63500" cap="rnd">
            <a:solidFill>
              <a:srgbClr val="FFFF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285728"/>
            <a:ext cx="3010253" cy="2024061"/>
          </a:xfrm>
          <a:prstGeom prst="ellipse">
            <a:avLst/>
          </a:prstGeom>
          <a:ln w="63500" cap="rnd">
            <a:solidFill>
              <a:srgbClr val="FFFF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357166"/>
            <a:ext cx="2714624" cy="2035968"/>
          </a:xfrm>
          <a:prstGeom prst="ellipse">
            <a:avLst/>
          </a:prstGeom>
          <a:ln w="63500" cap="rnd">
            <a:solidFill>
              <a:srgbClr val="FFFF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428604"/>
            <a:ext cx="7715304" cy="1500198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err="1" smtClean="0">
                <a:solidFill>
                  <a:srgbClr val="002060"/>
                </a:solidFill>
                <a:latin typeface="+mj-lt"/>
              </a:rPr>
              <a:t>Світловий</a:t>
            </a:r>
            <a:r>
              <a:rPr lang="ru-RU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+mj-lt"/>
              </a:rPr>
              <a:t>потік</a:t>
            </a:r>
            <a:r>
              <a:rPr lang="ru-RU" dirty="0" smtClean="0">
                <a:solidFill>
                  <a:srgbClr val="002060"/>
                </a:solidFill>
                <a:latin typeface="+mj-lt"/>
              </a:rPr>
              <a:t> – </a:t>
            </a:r>
            <a:r>
              <a:rPr lang="ru-RU" dirty="0" err="1" smtClean="0">
                <a:solidFill>
                  <a:srgbClr val="002060"/>
                </a:solidFill>
                <a:latin typeface="+mj-lt"/>
              </a:rPr>
              <a:t>це</a:t>
            </a:r>
            <a:r>
              <a:rPr lang="ru-RU" dirty="0" smtClean="0">
                <a:solidFill>
                  <a:srgbClr val="002060"/>
                </a:solidFill>
                <a:latin typeface="+mj-lt"/>
              </a:rPr>
              <a:t> та </a:t>
            </a:r>
            <a:r>
              <a:rPr lang="ru-RU" dirty="0" err="1" smtClean="0">
                <a:solidFill>
                  <a:srgbClr val="002060"/>
                </a:solidFill>
                <a:latin typeface="+mj-lt"/>
              </a:rPr>
              <a:t>частина</a:t>
            </a:r>
            <a:r>
              <a:rPr lang="ru-RU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+mj-lt"/>
              </a:rPr>
              <a:t>світлової</a:t>
            </a:r>
            <a:r>
              <a:rPr lang="ru-RU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+mj-lt"/>
              </a:rPr>
              <a:t>енергії</a:t>
            </a:r>
            <a:r>
              <a:rPr lang="ru-RU" dirty="0" smtClean="0">
                <a:solidFill>
                  <a:srgbClr val="002060"/>
                </a:solidFill>
                <a:latin typeface="+mj-lt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+mj-lt"/>
              </a:rPr>
              <a:t>що</a:t>
            </a:r>
            <a:r>
              <a:rPr lang="ru-RU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+mj-lt"/>
              </a:rPr>
              <a:t>визиває</a:t>
            </a:r>
            <a:r>
              <a:rPr lang="ru-RU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+mj-lt"/>
              </a:rPr>
              <a:t>зорове</a:t>
            </a:r>
            <a:r>
              <a:rPr lang="ru-RU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+mj-lt"/>
              </a:rPr>
              <a:t>відчуття</a:t>
            </a:r>
            <a:r>
              <a:rPr lang="ru-RU" dirty="0" smtClean="0">
                <a:solidFill>
                  <a:srgbClr val="002060"/>
                </a:solidFill>
                <a:latin typeface="+mj-lt"/>
              </a:rPr>
              <a:t>.</a:t>
            </a:r>
            <a:endParaRPr lang="ru-RU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06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Times New Roman" pitchFamily="18" charset="0"/>
            </a:endParaRPr>
          </a:p>
        </p:txBody>
      </p:sp>
      <p:grpSp>
        <p:nvGrpSpPr>
          <p:cNvPr id="2061" name="Группа 9"/>
          <p:cNvGrpSpPr>
            <a:grpSpLocks/>
          </p:cNvGrpSpPr>
          <p:nvPr/>
        </p:nvGrpSpPr>
        <p:grpSpPr bwMode="auto">
          <a:xfrm>
            <a:off x="357188" y="2071688"/>
            <a:ext cx="1285875" cy="1071562"/>
            <a:chOff x="928662" y="1857364"/>
            <a:chExt cx="1285884" cy="1071578"/>
          </a:xfrm>
        </p:grpSpPr>
        <p:graphicFrame>
          <p:nvGraphicFramePr>
            <p:cNvPr id="2055" name="Object 7"/>
            <p:cNvGraphicFramePr>
              <a:graphicFrameLocks noChangeAspect="1"/>
            </p:cNvGraphicFramePr>
            <p:nvPr/>
          </p:nvGraphicFramePr>
          <p:xfrm>
            <a:off x="1714480" y="1857364"/>
            <a:ext cx="500066" cy="10715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7" name="Формула" r:id="rId3" imgW="203112" imgH="393529" progId="Equation.3">
                    <p:embed/>
                  </p:oleObj>
                </mc:Choice>
                <mc:Fallback>
                  <p:oleObj name="Формула" r:id="rId3" imgW="203112" imgH="393529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14480" y="1857364"/>
                          <a:ext cx="500066" cy="107157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5" name="TextBox 6"/>
            <p:cNvSpPr txBox="1">
              <a:spLocks noChangeArrowheads="1"/>
            </p:cNvSpPr>
            <p:nvPr/>
          </p:nvSpPr>
          <p:spPr bwMode="auto">
            <a:xfrm>
              <a:off x="928662" y="2071678"/>
              <a:ext cx="107157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2800" b="1">
                  <a:solidFill>
                    <a:schemeClr val="bg1"/>
                  </a:solidFill>
                  <a:latin typeface="Times New Roman" pitchFamily="18" charset="0"/>
                </a:rPr>
                <a:t>Ф =</a:t>
              </a:r>
              <a:endParaRPr lang="ru-RU" sz="28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571625" y="2071688"/>
            <a:ext cx="757237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solidFill>
                  <a:srgbClr val="FFFF00"/>
                </a:solidFill>
                <a:latin typeface="+mj-lt"/>
                <a:cs typeface="+mn-cs"/>
              </a:rPr>
              <a:t>де Ф </a:t>
            </a:r>
            <a:r>
              <a:rPr lang="uk-UA" sz="2000" dirty="0" err="1">
                <a:solidFill>
                  <a:srgbClr val="FFFF00"/>
                </a:solidFill>
                <a:latin typeface="+mj-lt"/>
                <a:cs typeface="+mn-cs"/>
              </a:rPr>
              <a:t>–світловий</a:t>
            </a:r>
            <a:r>
              <a:rPr lang="uk-UA" sz="2000" dirty="0">
                <a:solidFill>
                  <a:srgbClr val="FFFF00"/>
                </a:solidFill>
                <a:latin typeface="+mj-lt"/>
                <a:cs typeface="+mn-cs"/>
              </a:rPr>
              <a:t> потік, </a:t>
            </a:r>
            <a:r>
              <a:rPr lang="en-US" sz="2000" dirty="0">
                <a:solidFill>
                  <a:srgbClr val="FFFF00"/>
                </a:solidFill>
                <a:latin typeface="+mj-lt"/>
                <a:cs typeface="+mn-cs"/>
              </a:rPr>
              <a:t>W</a:t>
            </a:r>
            <a:r>
              <a:rPr lang="uk-UA" sz="2000" dirty="0">
                <a:solidFill>
                  <a:srgbClr val="FFFF00"/>
                </a:solidFill>
                <a:latin typeface="+mj-lt"/>
                <a:cs typeface="+mn-cs"/>
              </a:rPr>
              <a:t>-  світлова енергія, </a:t>
            </a:r>
            <a:r>
              <a:rPr lang="en-US" sz="2000" dirty="0">
                <a:solidFill>
                  <a:srgbClr val="FFFF00"/>
                </a:solidFill>
                <a:latin typeface="+mj-lt"/>
                <a:cs typeface="+mn-cs"/>
              </a:rPr>
              <a:t>t</a:t>
            </a:r>
            <a:r>
              <a:rPr lang="uk-UA" sz="2000" dirty="0">
                <a:solidFill>
                  <a:srgbClr val="FFFF00"/>
                </a:solidFill>
                <a:latin typeface="+mj-lt"/>
                <a:cs typeface="+mn-cs"/>
              </a:rPr>
              <a:t>- час падіння.</a:t>
            </a:r>
            <a:endParaRPr lang="ru-RU" sz="2000" dirty="0">
              <a:solidFill>
                <a:srgbClr val="FFFF00"/>
              </a:solidFill>
              <a:latin typeface="+mj-lt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4500" y="2571750"/>
            <a:ext cx="7429500" cy="8302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7030A0"/>
                </a:solidFill>
                <a:latin typeface="+mj-lt"/>
              </a:rPr>
              <a:t>За одиницю світлового потоку взято люмен (лм)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7030A0"/>
                </a:solidFill>
                <a:latin typeface="+mj-lt"/>
              </a:rPr>
              <a:t>                        (від латин.</a:t>
            </a:r>
            <a:r>
              <a:rPr lang="en-US" sz="2400" dirty="0">
                <a:solidFill>
                  <a:srgbClr val="7030A0"/>
                </a:solidFill>
                <a:latin typeface="+mj-lt"/>
              </a:rPr>
              <a:t>lumen</a:t>
            </a:r>
            <a:r>
              <a:rPr lang="ru-RU" sz="2400" dirty="0">
                <a:solidFill>
                  <a:srgbClr val="7030A0"/>
                </a:solidFill>
                <a:latin typeface="+mj-lt"/>
              </a:rPr>
              <a:t>-</a:t>
            </a:r>
            <a:r>
              <a:rPr lang="uk-UA" sz="2400" dirty="0">
                <a:solidFill>
                  <a:srgbClr val="7030A0"/>
                </a:solidFill>
                <a:latin typeface="+mj-lt"/>
              </a:rPr>
              <a:t>світло)</a:t>
            </a:r>
            <a:endParaRPr lang="ru-RU" sz="2400" dirty="0">
              <a:solidFill>
                <a:srgbClr val="7030A0"/>
              </a:solidFill>
              <a:latin typeface="+mj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71604" y="3500414"/>
            <a:ext cx="5815591" cy="33575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1142984"/>
            <a:ext cx="7643866" cy="1285884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sz="2400" b="1" dirty="0" smtClean="0">
                <a:solidFill>
                  <a:srgbClr val="002060"/>
                </a:solidFill>
                <a:latin typeface="+mj-lt"/>
              </a:rPr>
              <a:t>Освітленість </a:t>
            </a:r>
            <a:r>
              <a:rPr lang="uk-UA" sz="2400" dirty="0" smtClean="0">
                <a:solidFill>
                  <a:srgbClr val="002060"/>
                </a:solidFill>
                <a:latin typeface="+mj-lt"/>
              </a:rPr>
              <a:t>- це фізична величина, яка чисельно дорівнює світловому потоку, що падає на одиницю освітленої поверхні</a:t>
            </a:r>
            <a:endParaRPr lang="ru-RU" sz="2400" dirty="0" smtClean="0">
              <a:solidFill>
                <a:srgbClr val="002060"/>
              </a:solidFill>
              <a:latin typeface="+mj-lt"/>
            </a:endParaRP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103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Times New Roman" pitchFamily="18" charset="0"/>
            </a:endParaRPr>
          </a:p>
        </p:txBody>
      </p:sp>
      <p:grpSp>
        <p:nvGrpSpPr>
          <p:cNvPr id="1037" name="Группа 9"/>
          <p:cNvGrpSpPr>
            <a:grpSpLocks/>
          </p:cNvGrpSpPr>
          <p:nvPr/>
        </p:nvGrpSpPr>
        <p:grpSpPr bwMode="auto">
          <a:xfrm>
            <a:off x="500063" y="2643188"/>
            <a:ext cx="928687" cy="879475"/>
            <a:chOff x="714348" y="2571744"/>
            <a:chExt cx="928694" cy="878687"/>
          </a:xfrm>
        </p:grpSpPr>
        <p:sp>
          <p:nvSpPr>
            <p:cNvPr id="1045" name="TextBox 3"/>
            <p:cNvSpPr txBox="1">
              <a:spLocks noChangeArrowheads="1"/>
            </p:cNvSpPr>
            <p:nvPr/>
          </p:nvSpPr>
          <p:spPr bwMode="auto">
            <a:xfrm>
              <a:off x="714348" y="2643182"/>
              <a:ext cx="78581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3200" b="1">
                  <a:solidFill>
                    <a:schemeClr val="bg1"/>
                  </a:solidFill>
                  <a:latin typeface="Times New Roman" pitchFamily="18" charset="0"/>
                </a:rPr>
                <a:t>Е=</a:t>
              </a:r>
              <a:endParaRPr lang="ru-RU" sz="32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031" name="Object 7"/>
            <p:cNvGraphicFramePr>
              <a:graphicFrameLocks noChangeAspect="1"/>
            </p:cNvGraphicFramePr>
            <p:nvPr/>
          </p:nvGraphicFramePr>
          <p:xfrm>
            <a:off x="1214414" y="2571744"/>
            <a:ext cx="428628" cy="878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" name="Формула" r:id="rId3" imgW="190417" imgH="393529" progId="Equation.3">
                    <p:embed/>
                  </p:oleObj>
                </mc:Choice>
                <mc:Fallback>
                  <p:oleObj name="Формула" r:id="rId3" imgW="190417" imgH="393529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4414" y="2571744"/>
                          <a:ext cx="428628" cy="8786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TextBox 6"/>
          <p:cNvSpPr txBox="1"/>
          <p:nvPr/>
        </p:nvSpPr>
        <p:spPr>
          <a:xfrm>
            <a:off x="1714480" y="2571744"/>
            <a:ext cx="6072230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atin typeface="+mj-lt"/>
              </a:rPr>
              <a:t>де Е </a:t>
            </a:r>
            <a:r>
              <a:rPr lang="uk-UA" dirty="0" err="1">
                <a:latin typeface="+mj-lt"/>
              </a:rPr>
              <a:t>–освітленість</a:t>
            </a:r>
            <a:r>
              <a:rPr lang="uk-UA" dirty="0">
                <a:latin typeface="+mj-lt"/>
              </a:rPr>
              <a:t>, Ф- світловий потік, </a:t>
            </a:r>
            <a:r>
              <a:rPr lang="en-US" dirty="0">
                <a:latin typeface="+mj-lt"/>
              </a:rPr>
              <a:t>S</a:t>
            </a:r>
            <a:r>
              <a:rPr lang="uk-UA" dirty="0">
                <a:latin typeface="+mj-lt"/>
              </a:rPr>
              <a:t>- площа поверхні,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latin typeface="+mj-lt"/>
              </a:rPr>
              <a:t>на яку падає світловий потік</a:t>
            </a:r>
            <a:endParaRPr lang="ru-RU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1538" y="4500570"/>
            <a:ext cx="3071834" cy="193899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FFFF00"/>
                </a:solidFill>
                <a:latin typeface="+mj-lt"/>
              </a:rPr>
              <a:t>За одиницю освітленості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FFFF00"/>
                </a:solidFill>
                <a:latin typeface="+mj-lt"/>
              </a:rPr>
              <a:t>взято люкс (лк)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FFFF00"/>
                </a:solidFill>
                <a:latin typeface="+mj-lt"/>
              </a:rPr>
              <a:t>(від латин. </a:t>
            </a:r>
            <a:r>
              <a:rPr lang="en-US" sz="2400" dirty="0" err="1">
                <a:solidFill>
                  <a:srgbClr val="FFFF00"/>
                </a:solidFill>
                <a:latin typeface="+mj-lt"/>
              </a:rPr>
              <a:t>lux</a:t>
            </a:r>
            <a:r>
              <a:rPr lang="ru-RU" sz="2400" dirty="0">
                <a:solidFill>
                  <a:srgbClr val="FFFF00"/>
                </a:solidFill>
                <a:latin typeface="+mj-lt"/>
              </a:rPr>
              <a:t> –</a:t>
            </a:r>
            <a:r>
              <a:rPr lang="uk-UA" sz="2400" dirty="0">
                <a:solidFill>
                  <a:srgbClr val="FFFF00"/>
                </a:solidFill>
                <a:latin typeface="+mj-lt"/>
              </a:rPr>
              <a:t>світло)</a:t>
            </a:r>
            <a:endParaRPr lang="ru-RU" sz="2400" dirty="0">
              <a:solidFill>
                <a:srgbClr val="FFFF00"/>
              </a:solidFill>
              <a:latin typeface="+mj-lt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14" y="3786190"/>
            <a:ext cx="2857520" cy="28575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400" dirty="0" smtClean="0">
                <a:solidFill>
                  <a:srgbClr val="C00000"/>
                </a:solidFill>
                <a:latin typeface="+mj-lt"/>
              </a:rPr>
              <a:t>НАПРИКЛАД</a:t>
            </a:r>
            <a:endParaRPr lang="ru-RU" sz="4400" dirty="0">
              <a:solidFill>
                <a:srgbClr val="C00000"/>
              </a:solidFill>
              <a:latin typeface="+mj-lt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</p:nvPr>
        </p:nvGraphicFramePr>
        <p:xfrm>
          <a:off x="468313" y="1916113"/>
          <a:ext cx="8229600" cy="3794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rgbClr val="002060"/>
                          </a:solidFill>
                        </a:rPr>
                        <a:t>ОПИС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rgbClr val="002060"/>
                          </a:solidFill>
                        </a:rPr>
                        <a:t>ОСВІТЛЕНІСТЬ, лк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Сонячними променями опівдні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100 000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Під час кінозйомки в студії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10 000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 відкритому місці в похмурий день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 світлій кімнаті поблизу вікна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 робочому місці для тонкої роботи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400-500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 екрані кінотеатру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85-120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Необхідно для читання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30-50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Від повного</a:t>
                      </a:r>
                      <a:r>
                        <a:rPr lang="uk-UA" baseline="0" dirty="0" smtClean="0"/>
                        <a:t> Місяця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0,2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Від нічного неба в ніч без Місяця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0,0003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357166"/>
            <a:ext cx="7429552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latin typeface="+mj-lt"/>
              </a:rPr>
              <a:t>Падіння сонячних променів на поверхню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latin typeface="+mj-lt"/>
              </a:rPr>
              <a:t>під різними кутами</a:t>
            </a:r>
            <a:endParaRPr lang="ru-RU" sz="2400" dirty="0">
              <a:latin typeface="+mj-lt"/>
            </a:endParaRPr>
          </a:p>
        </p:txBody>
      </p:sp>
      <p:pic>
        <p:nvPicPr>
          <p:cNvPr id="30724" name="Picture 4" descr="S6300171"/>
          <p:cNvPicPr>
            <a:picLocks noChangeAspect="1" noChangeArrowheads="1"/>
          </p:cNvPicPr>
          <p:nvPr/>
        </p:nvPicPr>
        <p:blipFill>
          <a:blip r:embed="rId2"/>
          <a:srcRect t="14706"/>
          <a:stretch>
            <a:fillRect/>
          </a:stretch>
        </p:blipFill>
        <p:spPr bwMode="auto">
          <a:xfrm>
            <a:off x="714348" y="4286256"/>
            <a:ext cx="6668823" cy="20145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101600">
              <a:srgbClr val="FFFF00">
                <a:alpha val="60000"/>
              </a:srgb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pSp>
        <p:nvGrpSpPr>
          <p:cNvPr id="44" name="Группа 43"/>
          <p:cNvGrpSpPr/>
          <p:nvPr/>
        </p:nvGrpSpPr>
        <p:grpSpPr>
          <a:xfrm>
            <a:off x="714348" y="1714488"/>
            <a:ext cx="1715492" cy="1429554"/>
            <a:chOff x="784806" y="1215216"/>
            <a:chExt cx="1715492" cy="1429554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785786" y="2643182"/>
              <a:ext cx="1714512" cy="1588"/>
            </a:xfrm>
            <a:prstGeom prst="line">
              <a:avLst/>
            </a:prstGeom>
            <a:ln w="762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rot="5400000">
              <a:off x="107429" y="1964031"/>
              <a:ext cx="1356528" cy="177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rot="5400000">
              <a:off x="678629" y="1893083"/>
              <a:ext cx="135732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rot="5400000">
              <a:off x="1250133" y="1893083"/>
              <a:ext cx="135732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rot="5400000">
              <a:off x="1750199" y="1893083"/>
              <a:ext cx="135732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45" name="Группа 44"/>
          <p:cNvGrpSpPr/>
          <p:nvPr/>
        </p:nvGrpSpPr>
        <p:grpSpPr>
          <a:xfrm>
            <a:off x="3500430" y="1643050"/>
            <a:ext cx="1716100" cy="1928826"/>
            <a:chOff x="2928926" y="1357298"/>
            <a:chExt cx="1716100" cy="1928826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grpSpPr>
        <p:cxnSp>
          <p:nvCxnSpPr>
            <p:cNvPr id="23" name="Прямая соединительная линия 22"/>
            <p:cNvCxnSpPr/>
            <p:nvPr/>
          </p:nvCxnSpPr>
          <p:spPr>
            <a:xfrm>
              <a:off x="2928926" y="2786058"/>
              <a:ext cx="1714512" cy="500066"/>
            </a:xfrm>
            <a:prstGeom prst="line">
              <a:avLst/>
            </a:prstGeom>
            <a:ln w="762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/>
            <p:nvPr/>
          </p:nvCxnSpPr>
          <p:spPr>
            <a:xfrm rot="5400000">
              <a:off x="2322801" y="2106113"/>
              <a:ext cx="1356528" cy="177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/>
            <p:cNvCxnSpPr/>
            <p:nvPr/>
          </p:nvCxnSpPr>
          <p:spPr>
            <a:xfrm rot="5400000">
              <a:off x="2786719" y="2142197"/>
              <a:ext cx="1571636" cy="183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 rot="5400000">
              <a:off x="3251191" y="2249479"/>
              <a:ext cx="178595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1" name="Прямая со стрелкой 30"/>
            <p:cNvCxnSpPr/>
            <p:nvPr/>
          </p:nvCxnSpPr>
          <p:spPr>
            <a:xfrm rot="5400000">
              <a:off x="3715538" y="2285198"/>
              <a:ext cx="185738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46" name="Группа 45"/>
          <p:cNvGrpSpPr/>
          <p:nvPr/>
        </p:nvGrpSpPr>
        <p:grpSpPr>
          <a:xfrm>
            <a:off x="6215074" y="1714488"/>
            <a:ext cx="1716100" cy="2644794"/>
            <a:chOff x="6000760" y="1500174"/>
            <a:chExt cx="1716100" cy="2644794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grpSpPr>
        <p:cxnSp>
          <p:nvCxnSpPr>
            <p:cNvPr id="25" name="Прямая соединительная линия 24"/>
            <p:cNvCxnSpPr/>
            <p:nvPr/>
          </p:nvCxnSpPr>
          <p:spPr>
            <a:xfrm>
              <a:off x="6000760" y="2928934"/>
              <a:ext cx="1714512" cy="1216034"/>
            </a:xfrm>
            <a:prstGeom prst="line">
              <a:avLst/>
            </a:prstGeom>
            <a:ln w="762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/>
            <p:cNvCxnSpPr/>
            <p:nvPr/>
          </p:nvCxnSpPr>
          <p:spPr>
            <a:xfrm rot="5400000">
              <a:off x="5394635" y="2248989"/>
              <a:ext cx="1356528" cy="177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 rot="5400000">
              <a:off x="5715802" y="2428074"/>
              <a:ext cx="185738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 rot="5400000">
              <a:off x="6072992" y="2642388"/>
              <a:ext cx="228601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5" name="Прямая со стрелкой 34"/>
            <p:cNvCxnSpPr/>
            <p:nvPr/>
          </p:nvCxnSpPr>
          <p:spPr>
            <a:xfrm rot="5400000">
              <a:off x="6430182" y="2785264"/>
              <a:ext cx="25717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85728"/>
            <a:ext cx="864399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solidFill>
                  <a:srgbClr val="002060"/>
                </a:solidFill>
                <a:latin typeface="+mj-lt"/>
              </a:rPr>
              <a:t>Із збільшенням відстані до джерела світла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solidFill>
                  <a:srgbClr val="002060"/>
                </a:solidFill>
                <a:latin typeface="+mj-lt"/>
              </a:rPr>
              <a:t>площа освітленої поверхні збільшується,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solidFill>
                  <a:srgbClr val="002060"/>
                </a:solidFill>
                <a:latin typeface="+mj-lt"/>
              </a:rPr>
              <a:t> а освітленість зменшується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57554" y="1500174"/>
            <a:ext cx="2286016" cy="646331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dirty="0"/>
              <a:t>Е=І/</a:t>
            </a:r>
            <a:r>
              <a:rPr lang="en-US" sz="3600" b="1" dirty="0"/>
              <a:t>R</a:t>
            </a:r>
            <a:r>
              <a:rPr lang="ru-RU" sz="3600" b="1" baseline="30000" dirty="0"/>
              <a:t>2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500062" y="2357430"/>
            <a:ext cx="8143903" cy="70788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solidFill>
                  <a:srgbClr val="FFFF00"/>
                </a:solidFill>
                <a:latin typeface="+mj-lt"/>
              </a:rPr>
              <a:t>де І </a:t>
            </a:r>
            <a:r>
              <a:rPr lang="uk-UA" sz="2000" dirty="0" err="1">
                <a:solidFill>
                  <a:srgbClr val="FFFF00"/>
                </a:solidFill>
                <a:latin typeface="+mj-lt"/>
              </a:rPr>
              <a:t>–сила</a:t>
            </a:r>
            <a:r>
              <a:rPr lang="uk-UA" sz="2000" dirty="0">
                <a:solidFill>
                  <a:srgbClr val="FFFF00"/>
                </a:solidFill>
                <a:latin typeface="+mj-lt"/>
              </a:rPr>
              <a:t> світла джерела, </a:t>
            </a:r>
            <a:r>
              <a:rPr lang="en-US" sz="2000" dirty="0">
                <a:solidFill>
                  <a:srgbClr val="FFFF00"/>
                </a:solidFill>
                <a:latin typeface="+mj-lt"/>
              </a:rPr>
              <a:t>R</a:t>
            </a:r>
            <a:r>
              <a:rPr lang="uk-UA" sz="2000" dirty="0">
                <a:solidFill>
                  <a:srgbClr val="FFFF00"/>
                </a:solidFill>
                <a:latin typeface="+mj-lt"/>
              </a:rPr>
              <a:t>- відстань від джерела світла до поверхні</a:t>
            </a:r>
            <a:endParaRPr lang="ru-RU" sz="20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3500438"/>
            <a:ext cx="857256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err="1">
                <a:solidFill>
                  <a:srgbClr val="002060"/>
                </a:solidFill>
                <a:latin typeface="+mj-lt"/>
              </a:rPr>
              <a:t>Це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+mj-lt"/>
              </a:rPr>
              <a:t>співвідношення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+mj-lt"/>
              </a:rPr>
              <a:t>було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+mj-lt"/>
              </a:rPr>
              <a:t>встановлено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 на початку 17-го </a:t>
            </a:r>
            <a:r>
              <a:rPr lang="ru-RU" sz="2000" dirty="0" err="1">
                <a:solidFill>
                  <a:srgbClr val="002060"/>
                </a:solidFill>
                <a:latin typeface="+mj-lt"/>
              </a:rPr>
              <a:t>століття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+mj-lt"/>
              </a:rPr>
              <a:t>німецьким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+mj-lt"/>
              </a:rPr>
              <a:t>фізиком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 і астрономом </a:t>
            </a:r>
            <a:r>
              <a:rPr lang="ru-RU" sz="2000" dirty="0" err="1">
                <a:solidFill>
                  <a:srgbClr val="002060"/>
                </a:solidFill>
                <a:latin typeface="+mj-lt"/>
              </a:rPr>
              <a:t>Йоганом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 Кеплером</a:t>
            </a:r>
          </a:p>
        </p:txBody>
      </p:sp>
      <p:pic>
        <p:nvPicPr>
          <p:cNvPr id="25602" name="Picture 2" descr="S6300170"/>
          <p:cNvPicPr>
            <a:picLocks noChangeAspect="1" noChangeArrowheads="1"/>
          </p:cNvPicPr>
          <p:nvPr/>
        </p:nvPicPr>
        <p:blipFill>
          <a:blip r:embed="rId2"/>
          <a:srcRect l="7363" r="5203" b="4458"/>
          <a:stretch>
            <a:fillRect/>
          </a:stretch>
        </p:blipFill>
        <p:spPr bwMode="auto">
          <a:xfrm>
            <a:off x="285720" y="4429132"/>
            <a:ext cx="6786610" cy="2143140"/>
          </a:xfrm>
          <a:prstGeom prst="rect">
            <a:avLst/>
          </a:prstGeom>
          <a:ln w="38100" cap="rnd">
            <a:solidFill>
              <a:srgbClr val="FFC000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4429132"/>
            <a:ext cx="1757990" cy="2185122"/>
          </a:xfrm>
          <a:prstGeom prst="rect">
            <a:avLst/>
          </a:prstGeom>
          <a:ln w="28575" cap="rnd">
            <a:solidFill>
              <a:srgbClr val="FFC000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6050" y="0"/>
            <a:ext cx="3357586" cy="85723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>
                <a:solidFill>
                  <a:srgbClr val="C00000"/>
                </a:solidFill>
                <a:latin typeface="+mj-lt"/>
              </a:rPr>
              <a:t>Приклади</a:t>
            </a:r>
            <a:endParaRPr lang="ru-RU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1571612"/>
            <a:ext cx="4214813" cy="4154487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FF0000"/>
                </a:solidFill>
                <a:latin typeface="+mj-lt"/>
              </a:rPr>
              <a:t>Меркурій </a:t>
            </a:r>
            <a:r>
              <a:rPr lang="uk-UA" sz="2400" dirty="0">
                <a:solidFill>
                  <a:srgbClr val="FFFF00"/>
                </a:solidFill>
                <a:latin typeface="+mj-lt"/>
              </a:rPr>
              <a:t>– найближча до Сонця . Майже в 3 рази ближча за Землю. Отже  освітленість на Меркурії майже в десять разів більша, ніж на Землі. У результаті поверхня Меркурія розжарюється меркуріанським днем до температури понад 400 градусів по Цельсію! </a:t>
            </a:r>
            <a:endParaRPr lang="ru-RU" sz="2400" dirty="0">
              <a:solidFill>
                <a:srgbClr val="FFFF00"/>
              </a:solidFill>
              <a:latin typeface="+mj-lt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571612"/>
            <a:ext cx="4138609" cy="413860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14290"/>
            <a:ext cx="4357718" cy="71439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>
                <a:solidFill>
                  <a:srgbClr val="FF0000"/>
                </a:solidFill>
                <a:latin typeface="+mj-lt"/>
              </a:rPr>
              <a:t>Приклади</a:t>
            </a:r>
            <a:endParaRPr lang="ru-RU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1428736"/>
            <a:ext cx="8572560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latin typeface="+mj-lt"/>
              </a:rPr>
              <a:t>А освітленість Плутона , розташованого майже в 40 разів далі від Сонця, ніж Земля, приблизно в 1600 разів менша, ніж освітленість Землі. </a:t>
            </a:r>
            <a:endParaRPr lang="ru-RU" sz="2400" dirty="0">
              <a:latin typeface="+mj-lt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571744"/>
            <a:ext cx="6119817" cy="42862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33</TotalTime>
  <Words>374</Words>
  <Application>Microsoft Office PowerPoint</Application>
  <PresentationFormat>Экран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Начальная</vt:lpstr>
      <vt:lpstr>Формула</vt:lpstr>
      <vt:lpstr>ФОТОМЕТРІЯ</vt:lpstr>
      <vt:lpstr>Презентация PowerPoint</vt:lpstr>
      <vt:lpstr>Презентация PowerPoint</vt:lpstr>
      <vt:lpstr>Презентация PowerPoint</vt:lpstr>
      <vt:lpstr>НАПРИКЛАД</vt:lpstr>
      <vt:lpstr>Презентация PowerPoint</vt:lpstr>
      <vt:lpstr>Презентация PowerPoint</vt:lpstr>
      <vt:lpstr>Приклади</vt:lpstr>
      <vt:lpstr>Приклади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ФОТОМЕТРІЯ</dc:title>
  <dc:creator>ASUS</dc:creator>
  <cp:lastModifiedBy>Maksim Kitskaylo</cp:lastModifiedBy>
  <cp:revision>49</cp:revision>
  <dcterms:modified xsi:type="dcterms:W3CDTF">2015-12-17T12:07:54Z</dcterms:modified>
</cp:coreProperties>
</file>